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5" r:id="rId2"/>
    <p:sldId id="257" r:id="rId3"/>
    <p:sldId id="258" r:id="rId4"/>
    <p:sldId id="260" r:id="rId5"/>
    <p:sldId id="284" r:id="rId6"/>
    <p:sldId id="276" r:id="rId7"/>
    <p:sldId id="266" r:id="rId8"/>
    <p:sldId id="267" r:id="rId9"/>
    <p:sldId id="269" r:id="rId10"/>
    <p:sldId id="273" r:id="rId11"/>
    <p:sldId id="275" r:id="rId12"/>
    <p:sldId id="272" r:id="rId13"/>
    <p:sldId id="277" r:id="rId14"/>
    <p:sldId id="279" r:id="rId15"/>
    <p:sldId id="280" r:id="rId16"/>
    <p:sldId id="281" r:id="rId17"/>
    <p:sldId id="282" r:id="rId18"/>
    <p:sldId id="283" r:id="rId19"/>
    <p:sldId id="286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about/versions/android-5.0.html?hl=ko" TargetMode="External"/><Relationship Id="rId13" Type="http://schemas.openxmlformats.org/officeDocument/2006/relationships/hyperlink" Target="https://developer.android.com/about/versions/oreo/index.html?hl=ko" TargetMode="External"/><Relationship Id="rId3" Type="http://schemas.openxmlformats.org/officeDocument/2006/relationships/hyperlink" Target="https://developer.android.com/about/versions/android-4.0.html?hl=ko" TargetMode="External"/><Relationship Id="rId7" Type="http://schemas.openxmlformats.org/officeDocument/2006/relationships/hyperlink" Target="https://developer.android.com/about/versions/android-4.4.html?hl=ko" TargetMode="External"/><Relationship Id="rId12" Type="http://schemas.openxmlformats.org/officeDocument/2006/relationships/hyperlink" Target="https://developer.android.com/about/versions/nougat/android-7.1.html?hl=ko" TargetMode="External"/><Relationship Id="rId2" Type="http://schemas.openxmlformats.org/officeDocument/2006/relationships/hyperlink" Target="https://developer.android.com/about/versions/android-2.3.3.html?hl=ko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about/versions/android-4.3.html?hl=ko" TargetMode="External"/><Relationship Id="rId11" Type="http://schemas.openxmlformats.org/officeDocument/2006/relationships/hyperlink" Target="https://developer.android.com/about/versions/nougat/index.html?hl=ko" TargetMode="External"/><Relationship Id="rId5" Type="http://schemas.openxmlformats.org/officeDocument/2006/relationships/hyperlink" Target="https://developer.android.com/about/versions/android-4.2.html?hl=ko" TargetMode="External"/><Relationship Id="rId15" Type="http://schemas.openxmlformats.org/officeDocument/2006/relationships/hyperlink" Target="https://developer.android.com/about/versions/pie/?hl=ko" TargetMode="External"/><Relationship Id="rId10" Type="http://schemas.openxmlformats.org/officeDocument/2006/relationships/hyperlink" Target="https://developer.android.com/about/versions/marshmallow/index.html?hl=ko" TargetMode="External"/><Relationship Id="rId4" Type="http://schemas.openxmlformats.org/officeDocument/2006/relationships/hyperlink" Target="https://developer.android.com/about/versions/android-4.1.html?hl=ko" TargetMode="External"/><Relationship Id="rId9" Type="http://schemas.openxmlformats.org/officeDocument/2006/relationships/hyperlink" Target="https://developer.android.com/about/versions/android-5.1.html?hl=ko" TargetMode="External"/><Relationship Id="rId14" Type="http://schemas.openxmlformats.org/officeDocument/2006/relationships/hyperlink" Target="https://developer.android.com/about/versions/oreo/android-8.1.html?hl=k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amu.wiki/w/2015%EB%85%84" TargetMode="External"/><Relationship Id="rId7" Type="http://schemas.openxmlformats.org/officeDocument/2006/relationships/hyperlink" Target="https://www.android.com/versions/marshmallow-6-0" TargetMode="External"/><Relationship Id="rId2" Type="http://schemas.openxmlformats.org/officeDocument/2006/relationships/hyperlink" Target="https://namu.wiki/w/%EB%A7%88%EC%8B%9C%EB%A9%9C%EB%A1%9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84%A5%EC%84%9C%EC%8A%A4%206P" TargetMode="External"/><Relationship Id="rId5" Type="http://schemas.openxmlformats.org/officeDocument/2006/relationships/hyperlink" Target="https://namu.wiki/w/%EB%84%A5%EC%84%9C%EC%8A%A4%205X" TargetMode="External"/><Relationship Id="rId4" Type="http://schemas.openxmlformats.org/officeDocument/2006/relationships/hyperlink" Target="https://namu.wiki/w/9%EC%9B%94%2029%EC%9D%BC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%EC%95%88%EB%93%9C%EB%A1%9C%EC%9D%B4%EB%93%9C+%EC%8A%A4%ED%8A%9C%EB%94%94%EC%98%A4&amp;sxsrf=ALeKk00BFSGp5FXcb02tBC8MZxQZK5eaYg:1585556789226&amp;tbm=isch&amp;source=iu&amp;ictx=1&amp;fir=KNn7OybfIM_U8M:,gkBN9-KRZtlK_M,/m/0vpp538&amp;vet=1&amp;usg=AI4_-kR1HyfZNqYdHmwK6WbhmwFs0E__wA&amp;sa=X&amp;ved=2ahUKEwiDosWp48HoAhUEat4KHRKvBg0Q_B0wCnoECAsQAw#imgrc=KNn7OybfIM_U8M: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AWS&amp;sxsrf=ALeKk035-Z4k7aSJxhGq8Ufi7vWVSquQXg:1585556737198&amp;tbm=isch&amp;source=iu&amp;ictx=1&amp;fir=y7YuVGLnyYxPiM:,ZluamlLHuQ4WCM,/m/0rznzt1&amp;vet=1&amp;usg=AI4_-kSOvV3iQ2NPhukdWVw8TmWrx8HHzQ&amp;sa=X&amp;ved=2ahUKEwiqxt2Q48HoAhXbP3AKHTYeDTcQ_B0wDXoECAcQAw#imgrc=y7YuVGLnyYxPiM: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jpeg"/><Relationship Id="rId10" Type="http://schemas.openxmlformats.org/officeDocument/2006/relationships/hyperlink" Target="https://www.google.com/search?q=My+sql&amp;sxsrf=ALeKk03a6HQFHAbFlUOvktV0dBR3_2t32A:1585556697978&amp;tbm=isch&amp;source=iu&amp;ictx=1&amp;fir=Y_NZobl90WNTTM:,-sK09WIoo_2O4M,/m/04y3k&amp;vet=1&amp;usg=AI4_-kQeylY4d8WXWNN7IAR15bB8TX4rjQ&amp;sa=X&amp;ved=2ahUKEwiY9IP-4sHoAhUOO3AKHdIkD4YQ_B0wCnoECAgQAw#imgrc=Y_NZobl90WNTTM:" TargetMode="External"/><Relationship Id="rId4" Type="http://schemas.openxmlformats.org/officeDocument/2006/relationships/hyperlink" Target="https://www.google.com/search?q=Python&amp;sxsrf=ALeKk02DpKiP52fwlKRMo0azKXiypO9EVw:1585556754657&amp;tbm=isch&amp;source=iu&amp;ictx=1&amp;fir=WNhytfqs710-nM:,B4tL0EQjL6Em2M,/m/05z1_&amp;vet=1&amp;usg=AI4_-kTKNyx1hKL9oq2Mqm9fW3wLZuTp_A&amp;sa=X&amp;ved=2ahUKEwiLr4eZ48HoAhXWMd4KHYgpD-kQ_B0wDXoECAcQAw#imgrc=WNhytfqs710-nM: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2FA6B-2057-4A95-A759-6FDDA85DA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8791575" cy="2306637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모바일 악성</a:t>
            </a:r>
            <a:r>
              <a:rPr lang="en-US" altLang="ko-KR" sz="4400" dirty="0"/>
              <a:t>URL</a:t>
            </a:r>
            <a:r>
              <a:rPr lang="ko-KR" altLang="en-US" sz="4400" dirty="0"/>
              <a:t> 판단 및 분석 </a:t>
            </a:r>
            <a:r>
              <a:rPr lang="en-US" altLang="ko-KR" sz="4400" dirty="0"/>
              <a:t>APP. 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C819E9-AD6F-44F5-A2F4-64D06CA54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895653"/>
            <a:ext cx="8791575" cy="1655762"/>
          </a:xfrm>
        </p:spPr>
        <p:txBody>
          <a:bodyPr/>
          <a:lstStyle/>
          <a:p>
            <a:r>
              <a:rPr lang="ko-KR" altLang="en-US" dirty="0"/>
              <a:t>과  목  명 </a:t>
            </a:r>
            <a:r>
              <a:rPr lang="en-US" altLang="ko-KR" dirty="0"/>
              <a:t>: </a:t>
            </a:r>
            <a:r>
              <a:rPr lang="ko-KR" altLang="en-US" dirty="0" err="1"/>
              <a:t>모의해킹</a:t>
            </a:r>
            <a:r>
              <a:rPr lang="en-US" altLang="ko-KR" dirty="0"/>
              <a:t>/</a:t>
            </a:r>
            <a:r>
              <a:rPr lang="ko-KR" altLang="en-US" dirty="0"/>
              <a:t>보안컨설팅프로젝트</a:t>
            </a:r>
            <a:r>
              <a:rPr lang="en-US" altLang="ko-KR" dirty="0"/>
              <a:t>2 </a:t>
            </a:r>
          </a:p>
          <a:p>
            <a:r>
              <a:rPr lang="ko-KR" altLang="en-US" dirty="0"/>
              <a:t>담당교수 </a:t>
            </a:r>
            <a:r>
              <a:rPr lang="en-US" altLang="ko-KR" dirty="0"/>
              <a:t>: </a:t>
            </a:r>
            <a:r>
              <a:rPr lang="ko-KR" altLang="en-US" dirty="0"/>
              <a:t>안 국환 교수님</a:t>
            </a:r>
            <a:endParaRPr lang="en-US" altLang="ko-KR" dirty="0"/>
          </a:p>
          <a:p>
            <a:r>
              <a:rPr lang="ko-KR" altLang="en-US" dirty="0"/>
              <a:t>팀        명 </a:t>
            </a:r>
            <a:r>
              <a:rPr lang="en-US" altLang="ko-KR" dirty="0"/>
              <a:t>: </a:t>
            </a:r>
            <a:r>
              <a:rPr lang="en-US" altLang="ko-KR" dirty="0" err="1"/>
              <a:t>golEE</a:t>
            </a:r>
            <a:r>
              <a:rPr lang="en-US" altLang="ko-KR" dirty="0"/>
              <a:t> </a:t>
            </a:r>
            <a:r>
              <a:rPr lang="en-US" altLang="ko-KR" dirty="0" err="1"/>
              <a:t>inc.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02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C260B9-5554-43F0-BE9E-B0068494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65" y="1709690"/>
            <a:ext cx="4366693" cy="305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74EF7B8-2C46-47D6-90A1-85695D1D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4C721-86A9-4459-B346-C64928C84772}"/>
              </a:ext>
            </a:extLst>
          </p:cNvPr>
          <p:cNvSpPr txBox="1"/>
          <p:nvPr/>
        </p:nvSpPr>
        <p:spPr>
          <a:xfrm>
            <a:off x="1299230" y="5042299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Google</a:t>
            </a:r>
            <a:r>
              <a:rPr lang="ko-KR" altLang="en-US" dirty="0"/>
              <a:t>의 안전하지 않은 웹 리소스 목록과 비교하여 </a:t>
            </a:r>
            <a:r>
              <a:rPr lang="en-US" altLang="ko-KR" dirty="0"/>
              <a:t>URL</a:t>
            </a:r>
            <a:r>
              <a:rPr lang="ko-KR" altLang="en-US" dirty="0"/>
              <a:t>을 확인할 수 있는 </a:t>
            </a:r>
            <a:r>
              <a:rPr lang="en-US" altLang="ko-KR" dirty="0"/>
              <a:t>Google </a:t>
            </a:r>
            <a:r>
              <a:rPr lang="ko-KR" altLang="en-US" dirty="0"/>
              <a:t>서비스를 </a:t>
            </a:r>
            <a:endParaRPr lang="en-US" altLang="ko-KR" dirty="0"/>
          </a:p>
          <a:p>
            <a:r>
              <a:rPr lang="ko-KR" altLang="en-US" dirty="0"/>
              <a:t>활용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오픈소스</a:t>
            </a:r>
          </a:p>
        </p:txBody>
      </p:sp>
    </p:spTree>
    <p:extLst>
      <p:ext uri="{BB962C8B-B14F-4D97-AF65-F5344CB8AC3E}">
        <p14:creationId xmlns:p14="http://schemas.microsoft.com/office/powerpoint/2010/main" val="36356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2835"/>
          </a:xfrm>
        </p:spPr>
        <p:txBody>
          <a:bodyPr/>
          <a:lstStyle/>
          <a:p>
            <a:r>
              <a:rPr lang="ko-KR" altLang="en-US" dirty="0"/>
              <a:t>구현 방법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87624" y="1946754"/>
            <a:ext cx="2850180" cy="3174997"/>
            <a:chOff x="3657905" y="990905"/>
            <a:chExt cx="4876190" cy="4876190"/>
          </a:xfrm>
        </p:grpSpPr>
        <p:sp>
          <p:nvSpPr>
            <p:cNvPr id="7" name="직사각형 6"/>
            <p:cNvSpPr/>
            <p:nvPr/>
          </p:nvSpPr>
          <p:spPr>
            <a:xfrm>
              <a:off x="4838007" y="1113905"/>
              <a:ext cx="2518757" cy="46551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905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9" name="오른쪽 화살표 8"/>
          <p:cNvSpPr/>
          <p:nvPr/>
        </p:nvSpPr>
        <p:spPr>
          <a:xfrm>
            <a:off x="3978823" y="2751514"/>
            <a:ext cx="3316778" cy="32419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924780" y="1966069"/>
            <a:ext cx="2964893" cy="3155682"/>
            <a:chOff x="3657905" y="990905"/>
            <a:chExt cx="4876190" cy="4876190"/>
          </a:xfrm>
        </p:grpSpPr>
        <p:sp>
          <p:nvSpPr>
            <p:cNvPr id="11" name="직사각형 10"/>
            <p:cNvSpPr/>
            <p:nvPr/>
          </p:nvSpPr>
          <p:spPr>
            <a:xfrm>
              <a:off x="3862598" y="1230284"/>
              <a:ext cx="4500006" cy="44223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905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3" name="오른쪽 화살표 12"/>
          <p:cNvSpPr/>
          <p:nvPr/>
        </p:nvSpPr>
        <p:spPr>
          <a:xfrm rot="10800000">
            <a:off x="3978823" y="3936632"/>
            <a:ext cx="3316778" cy="32419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08137" y="244090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 </a:t>
            </a:r>
            <a:r>
              <a:rPr lang="en-US" altLang="ko-KR" dirty="0"/>
              <a:t>-&gt; </a:t>
            </a:r>
            <a:r>
              <a:rPr lang="ko-KR" altLang="en-US" dirty="0"/>
              <a:t>요청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FB8158-032F-4525-B704-EEE7F922F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342" y="2946548"/>
            <a:ext cx="1376743" cy="990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40E53-D18D-4D37-8204-E956F76BE204}"/>
              </a:ext>
            </a:extLst>
          </p:cNvPr>
          <p:cNvSpPr txBox="1"/>
          <p:nvPr/>
        </p:nvSpPr>
        <p:spPr>
          <a:xfrm>
            <a:off x="5058561" y="418532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결과 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E401E-EAA4-4DAA-AAA5-CF3982EE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297" y="5348124"/>
            <a:ext cx="1587349" cy="7667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5AC6F7-494D-4848-AAC2-4D1E640F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836" y="4617823"/>
            <a:ext cx="1587349" cy="7303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32C706-0385-494C-93BC-7BCCF21DB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907" y="4617823"/>
            <a:ext cx="1589479" cy="7303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AA5687-47FD-4C71-8B7C-BBC6B72D5C69}"/>
              </a:ext>
            </a:extLst>
          </p:cNvPr>
          <p:cNvSpPr/>
          <p:nvPr/>
        </p:nvSpPr>
        <p:spPr>
          <a:xfrm>
            <a:off x="5181600" y="1988235"/>
            <a:ext cx="914400" cy="4309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URL</a:t>
            </a:r>
            <a:r>
              <a:rPr lang="ko-KR" altLang="en-US" sz="900" dirty="0"/>
              <a:t> 판단하기</a:t>
            </a:r>
          </a:p>
        </p:txBody>
      </p:sp>
    </p:spTree>
    <p:extLst>
      <p:ext uri="{BB962C8B-B14F-4D97-AF65-F5344CB8AC3E}">
        <p14:creationId xmlns:p14="http://schemas.microsoft.com/office/powerpoint/2010/main" val="23676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DEE40-CA95-4148-8B80-879E30D1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/>
              <a:t>Story board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075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9998599-1561-44DC-AEF2-61025786C4A6}"/>
              </a:ext>
            </a:extLst>
          </p:cNvPr>
          <p:cNvCxnSpPr>
            <a:cxnSpLocks/>
            <a:stCxn id="11" idx="1"/>
            <a:endCxn id="23" idx="0"/>
          </p:cNvCxnSpPr>
          <p:nvPr/>
        </p:nvCxnSpPr>
        <p:spPr>
          <a:xfrm rot="10800000">
            <a:off x="3384102" y="1164611"/>
            <a:ext cx="1730723" cy="3570687"/>
          </a:xfrm>
          <a:prstGeom prst="bentConnector4">
            <a:avLst>
              <a:gd name="adj1" fmla="val 49107"/>
              <a:gd name="adj2" fmla="val 106402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EC2D6AD-CF0E-473B-83C8-7D11E260CD5E}"/>
              </a:ext>
            </a:extLst>
          </p:cNvPr>
          <p:cNvCxnSpPr>
            <a:cxnSpLocks/>
            <a:stCxn id="11" idx="1"/>
            <a:endCxn id="19" idx="3"/>
          </p:cNvCxnSpPr>
          <p:nvPr/>
        </p:nvCxnSpPr>
        <p:spPr>
          <a:xfrm rot="10800000">
            <a:off x="4076972" y="4733387"/>
            <a:ext cx="1037852" cy="19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75B9D51-5569-4D5F-B7FA-5D26B7080AF1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2098888" y="4733386"/>
            <a:ext cx="678939" cy="372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E1ECEE-BE7D-4144-9517-7305CF4D0270}"/>
              </a:ext>
            </a:extLst>
          </p:cNvPr>
          <p:cNvGrpSpPr/>
          <p:nvPr/>
        </p:nvGrpSpPr>
        <p:grpSpPr>
          <a:xfrm>
            <a:off x="4412474" y="325232"/>
            <a:ext cx="2673385" cy="2903036"/>
            <a:chOff x="1305667" y="2924073"/>
            <a:chExt cx="2673385" cy="29030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23FECB-3D56-4302-8968-13C63698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667" y="3233050"/>
              <a:ext cx="1559500" cy="25940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643011-72CF-41D5-80FB-EC949599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0140" y="3233052"/>
              <a:ext cx="1538912" cy="259405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C32AAE-E629-42ED-B160-CE3A1EBB050F}"/>
                </a:ext>
              </a:extLst>
            </p:cNvPr>
            <p:cNvSpPr txBox="1"/>
            <p:nvPr/>
          </p:nvSpPr>
          <p:spPr>
            <a:xfrm>
              <a:off x="2250654" y="2924073"/>
              <a:ext cx="87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INTRO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B213E0-E258-4EEB-9ED0-A915C8E1B7EE}"/>
              </a:ext>
            </a:extLst>
          </p:cNvPr>
          <p:cNvGrpSpPr/>
          <p:nvPr/>
        </p:nvGrpSpPr>
        <p:grpSpPr>
          <a:xfrm>
            <a:off x="5114824" y="3597600"/>
            <a:ext cx="1361890" cy="2706469"/>
            <a:chOff x="4986303" y="2024761"/>
            <a:chExt cx="1361890" cy="27064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2BBE83-CC7C-4350-A5B4-8734C285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6303" y="2024761"/>
              <a:ext cx="1361890" cy="227539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E0D61-B8E3-4658-905F-81B5AAC9FCF9}"/>
                </a:ext>
              </a:extLst>
            </p:cNvPr>
            <p:cNvSpPr txBox="1"/>
            <p:nvPr/>
          </p:nvSpPr>
          <p:spPr>
            <a:xfrm>
              <a:off x="5212450" y="4361898"/>
              <a:ext cx="1135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HOME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6E02A4-30CB-4DDE-8E11-F9E6340724E5}"/>
              </a:ext>
            </a:extLst>
          </p:cNvPr>
          <p:cNvGrpSpPr/>
          <p:nvPr/>
        </p:nvGrpSpPr>
        <p:grpSpPr>
          <a:xfrm>
            <a:off x="2673573" y="3658231"/>
            <a:ext cx="1667354" cy="2507671"/>
            <a:chOff x="3209596" y="260057"/>
            <a:chExt cx="1667354" cy="25076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171B5BA-F682-4C44-9A82-6CD4B9F92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3850" y="260057"/>
              <a:ext cx="1299145" cy="215030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5556E8-7315-4289-AF80-74E0728F96A7}"/>
                </a:ext>
              </a:extLst>
            </p:cNvPr>
            <p:cNvSpPr txBox="1"/>
            <p:nvPr/>
          </p:nvSpPr>
          <p:spPr>
            <a:xfrm>
              <a:off x="3209596" y="2398396"/>
              <a:ext cx="166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RISK Message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AE6C47-ED10-4C9E-A432-E8F955A8E823}"/>
              </a:ext>
            </a:extLst>
          </p:cNvPr>
          <p:cNvGrpSpPr/>
          <p:nvPr/>
        </p:nvGrpSpPr>
        <p:grpSpPr>
          <a:xfrm>
            <a:off x="559007" y="3661959"/>
            <a:ext cx="2518812" cy="2507670"/>
            <a:chOff x="776229" y="260058"/>
            <a:chExt cx="2518812" cy="25076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BBEA89-8F69-40E5-9C1B-05B6BE5A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3581" y="260058"/>
              <a:ext cx="1282529" cy="215031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431517-7B53-4200-825C-ED0B5B6BA2C6}"/>
                </a:ext>
              </a:extLst>
            </p:cNvPr>
            <p:cNvSpPr txBox="1"/>
            <p:nvPr/>
          </p:nvSpPr>
          <p:spPr>
            <a:xfrm>
              <a:off x="776229" y="2398396"/>
              <a:ext cx="251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RISK Message EVENT 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D6AB90-7433-4411-8A3C-983DD0BD2976}"/>
              </a:ext>
            </a:extLst>
          </p:cNvPr>
          <p:cNvGrpSpPr/>
          <p:nvPr/>
        </p:nvGrpSpPr>
        <p:grpSpPr>
          <a:xfrm>
            <a:off x="8622723" y="545285"/>
            <a:ext cx="2200105" cy="2611283"/>
            <a:chOff x="9212892" y="302191"/>
            <a:chExt cx="2200105" cy="26112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4AD3A0-5B98-46A4-8D13-694C7163E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8861" y="704963"/>
              <a:ext cx="1491939" cy="22085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930374-B8C3-47DB-8EA3-35575DE875BA}"/>
                </a:ext>
              </a:extLst>
            </p:cNvPr>
            <p:cNvSpPr txBox="1"/>
            <p:nvPr/>
          </p:nvSpPr>
          <p:spPr>
            <a:xfrm>
              <a:off x="9212892" y="302191"/>
              <a:ext cx="2200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HOME</a:t>
              </a:r>
              <a:r>
                <a:rPr lang="ko-KR" altLang="en-US" dirty="0"/>
                <a:t> </a:t>
              </a:r>
              <a:r>
                <a:rPr lang="en-US" altLang="ko-KR" dirty="0"/>
                <a:t>ACTION</a:t>
              </a:r>
              <a:r>
                <a:rPr lang="ko-KR" altLang="en-US" dirty="0"/>
                <a:t>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3F6066-4070-41DB-889F-0F16AEF5E864}"/>
              </a:ext>
            </a:extLst>
          </p:cNvPr>
          <p:cNvGrpSpPr/>
          <p:nvPr/>
        </p:nvGrpSpPr>
        <p:grpSpPr>
          <a:xfrm>
            <a:off x="7579299" y="3467072"/>
            <a:ext cx="3733948" cy="2836997"/>
            <a:chOff x="8150944" y="3428999"/>
            <a:chExt cx="3733948" cy="28369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2A48F6-E9A8-4611-8594-486C5DB5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0944" y="3428999"/>
              <a:ext cx="1514740" cy="25208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F7DDDC1-9D83-4A3B-8B1D-BCC1F42AC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7928" y="3428999"/>
              <a:ext cx="1502872" cy="252082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FF53D49-72F8-450B-A004-B194CD66A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75371" y="3428999"/>
              <a:ext cx="1509521" cy="25208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BD287D-65D8-418C-9F2F-5C6040925D5E}"/>
                </a:ext>
              </a:extLst>
            </p:cNvPr>
            <p:cNvSpPr txBox="1"/>
            <p:nvPr/>
          </p:nvSpPr>
          <p:spPr>
            <a:xfrm>
              <a:off x="9002284" y="5896664"/>
              <a:ext cx="279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HOME ACTION EVENT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95F32A-C1C1-4878-817F-A346FE779BE3}"/>
              </a:ext>
            </a:extLst>
          </p:cNvPr>
          <p:cNvGrpSpPr/>
          <p:nvPr/>
        </p:nvGrpSpPr>
        <p:grpSpPr>
          <a:xfrm>
            <a:off x="2749181" y="1164610"/>
            <a:ext cx="1269839" cy="2240840"/>
            <a:chOff x="6507425" y="4433193"/>
            <a:chExt cx="1269839" cy="224084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D34439-2123-4713-AEFE-A797A02C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07425" y="4433193"/>
              <a:ext cx="1269839" cy="18715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57224-8D81-4D89-A353-5AC219D822BB}"/>
                </a:ext>
              </a:extLst>
            </p:cNvPr>
            <p:cNvSpPr txBox="1"/>
            <p:nvPr/>
          </p:nvSpPr>
          <p:spPr>
            <a:xfrm>
              <a:off x="6620146" y="6304701"/>
              <a:ext cx="1073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SETTING</a:t>
              </a:r>
              <a:endParaRPr lang="ko-KR" altLang="en-US" dirty="0"/>
            </a:p>
          </p:txBody>
        </p:sp>
      </p:grpSp>
      <p:cxnSp>
        <p:nvCxnSpPr>
          <p:cNvPr id="3" name="직선 연결선 2"/>
          <p:cNvCxnSpPr>
            <a:endCxn id="11" idx="0"/>
          </p:cNvCxnSpPr>
          <p:nvPr/>
        </p:nvCxnSpPr>
        <p:spPr>
          <a:xfrm>
            <a:off x="5795768" y="3228268"/>
            <a:ext cx="1" cy="36933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9" idx="2"/>
            <a:endCxn id="15" idx="0"/>
          </p:cNvCxnSpPr>
          <p:nvPr/>
        </p:nvCxnSpPr>
        <p:spPr>
          <a:xfrm>
            <a:off x="9454662" y="3156568"/>
            <a:ext cx="13057" cy="31050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1" idx="3"/>
            <a:endCxn id="9" idx="1"/>
          </p:cNvCxnSpPr>
          <p:nvPr/>
        </p:nvCxnSpPr>
        <p:spPr>
          <a:xfrm flipV="1">
            <a:off x="6476714" y="2052313"/>
            <a:ext cx="2231978" cy="2682984"/>
          </a:xfrm>
          <a:prstGeom prst="bentConnector3">
            <a:avLst>
              <a:gd name="adj1" fmla="val 41806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6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E61E86-4AFD-4768-9BED-B91B1B8F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24544"/>
            <a:ext cx="2730753" cy="4542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321FC-C65F-451B-ACD8-47DD495A4E74}"/>
              </a:ext>
            </a:extLst>
          </p:cNvPr>
          <p:cNvSpPr txBox="1"/>
          <p:nvPr/>
        </p:nvSpPr>
        <p:spPr>
          <a:xfrm>
            <a:off x="1108953" y="778213"/>
            <a:ext cx="18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INTRO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E2488A-22CD-464E-AC74-8BB6D54D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61" y="1406613"/>
            <a:ext cx="2694703" cy="4542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5C749-3B5C-4492-9C5E-7DB4BDAA7A34}"/>
              </a:ext>
            </a:extLst>
          </p:cNvPr>
          <p:cNvSpPr txBox="1"/>
          <p:nvPr/>
        </p:nvSpPr>
        <p:spPr>
          <a:xfrm>
            <a:off x="8319246" y="1739152"/>
            <a:ext cx="3164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인트로 화면</a:t>
            </a:r>
            <a:r>
              <a:rPr lang="en-US" altLang="ko-KR"/>
              <a:t> </a:t>
            </a:r>
            <a:r>
              <a:rPr lang="ko-KR" altLang="en-US"/>
              <a:t>수행 동작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0) </a:t>
            </a:r>
            <a:r>
              <a:rPr lang="ko-KR" altLang="en-US"/>
              <a:t>버전확인 </a:t>
            </a:r>
            <a:endParaRPr lang="en-US" altLang="ko-KR"/>
          </a:p>
          <a:p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권한 수행 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데이터베이스 연동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어플 서버 데이터 교환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백그라운드 상태 유지 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20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321FC-C65F-451B-ACD8-47DD495A4E74}"/>
              </a:ext>
            </a:extLst>
          </p:cNvPr>
          <p:cNvSpPr txBox="1"/>
          <p:nvPr/>
        </p:nvSpPr>
        <p:spPr>
          <a:xfrm>
            <a:off x="1108953" y="778213"/>
            <a:ext cx="18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HOME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B4B01-A652-4E1D-8B34-1F724A1C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608" y="1424544"/>
            <a:ext cx="3068516" cy="454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B55D4-0488-42C9-98A7-A074DF3E2CE5}"/>
              </a:ext>
            </a:extLst>
          </p:cNvPr>
          <p:cNvSpPr txBox="1"/>
          <p:nvPr/>
        </p:nvSpPr>
        <p:spPr>
          <a:xfrm>
            <a:off x="8534400" y="1559859"/>
            <a:ext cx="2958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어플 </a:t>
            </a:r>
            <a:r>
              <a:rPr lang="en-US" altLang="ko-KR"/>
              <a:t>------</a:t>
            </a:r>
          </a:p>
          <a:p>
            <a:pPr marL="342900" indent="-342900">
              <a:buAutoNum type="arabicParenR"/>
            </a:pPr>
            <a:r>
              <a:rPr lang="ko-KR" altLang="en-US"/>
              <a:t>네비게이션 바 비치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어플 서버 데이터 교환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서버에서 판단한 데이터 화면에 표시 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en-US" altLang="ko-KR"/>
              <a:t>URL</a:t>
            </a:r>
            <a:r>
              <a:rPr lang="ko-KR" altLang="en-US"/>
              <a:t> 판단 기능 추가 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/>
          </a:p>
          <a:p>
            <a:r>
              <a:rPr lang="ko-KR" altLang="en-US"/>
              <a:t>서버 </a:t>
            </a:r>
            <a:r>
              <a:rPr lang="en-US" altLang="ko-KR"/>
              <a:t>-------</a:t>
            </a:r>
          </a:p>
          <a:p>
            <a:pPr marL="342900" indent="-342900">
              <a:buAutoNum type="arabicParenR"/>
            </a:pPr>
            <a:r>
              <a:rPr lang="ko-KR" altLang="en-US"/>
              <a:t>핸드폰에서 받은 메시지 위험 판단 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en-US" altLang="ko-KR"/>
              <a:t>URL </a:t>
            </a:r>
            <a:r>
              <a:rPr lang="ko-KR" altLang="en-US"/>
              <a:t>판단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8D047D-6806-47C5-A095-A542BF21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6" y="1424544"/>
            <a:ext cx="2718706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321FC-C65F-451B-ACD8-47DD495A4E74}"/>
              </a:ext>
            </a:extLst>
          </p:cNvPr>
          <p:cNvSpPr txBox="1"/>
          <p:nvPr/>
        </p:nvSpPr>
        <p:spPr>
          <a:xfrm>
            <a:off x="1108953" y="778213"/>
            <a:ext cx="186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HOME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959D3F-B6DF-4E74-899E-1DDAD26F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93" y="1473689"/>
            <a:ext cx="2729429" cy="4542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11DFEC-D739-4CF0-928A-E079F8EE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33" y="1473689"/>
            <a:ext cx="2708044" cy="4542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DA60E8-F51F-450D-9445-DFE50B14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8" y="1473689"/>
            <a:ext cx="2720026" cy="45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321FC-C65F-451B-ACD8-47DD495A4E74}"/>
              </a:ext>
            </a:extLst>
          </p:cNvPr>
          <p:cNvSpPr txBox="1"/>
          <p:nvPr/>
        </p:nvSpPr>
        <p:spPr>
          <a:xfrm>
            <a:off x="1108952" y="778213"/>
            <a:ext cx="420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Lisk</a:t>
            </a:r>
            <a:r>
              <a:rPr lang="en-US" altLang="ko-KR" sz="3600" dirty="0"/>
              <a:t> Message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5C749-3B5C-4492-9C5E-7DB4BDAA7A34}"/>
              </a:ext>
            </a:extLst>
          </p:cNvPr>
          <p:cNvSpPr txBox="1"/>
          <p:nvPr/>
        </p:nvSpPr>
        <p:spPr>
          <a:xfrm>
            <a:off x="8319246" y="1739152"/>
            <a:ext cx="3164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서버에서 판단한 위험등급 화면에 표시 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접근제한 다이얼로그 표시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87C4F-DBC8-41CD-B7E7-4F3C45C1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8" y="1424542"/>
            <a:ext cx="2744312" cy="4542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ED5E59-E23E-4020-ACD3-4037E8B6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06" y="1424541"/>
            <a:ext cx="2709212" cy="45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4321FC-C65F-451B-ACD8-47DD495A4E74}"/>
              </a:ext>
            </a:extLst>
          </p:cNvPr>
          <p:cNvSpPr txBox="1"/>
          <p:nvPr/>
        </p:nvSpPr>
        <p:spPr>
          <a:xfrm>
            <a:off x="1108952" y="778213"/>
            <a:ext cx="420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Setting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5DDD89-8B98-44CB-9BE5-8265B7AF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54" y="1424544"/>
            <a:ext cx="3458875" cy="50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F9511-D0A2-4626-8F3E-95A5A2C5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54D3353-1466-49AD-B4CC-B55BD702881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60863" y="1789442"/>
          <a:ext cx="9612000" cy="407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56294398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0496708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64585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267106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9803195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3396057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069773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650562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7909105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0877719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46953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508098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71869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8784867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2649546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4982123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704304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4069438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9987555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57857472"/>
                    </a:ext>
                  </a:extLst>
                </a:gridCol>
              </a:tblGrid>
              <a:tr h="3708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Project</a:t>
                      </a:r>
                      <a:r>
                        <a:rPr lang="ko-KR" altLang="en-US" dirty="0"/>
                        <a:t>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2020.03.23 ~ 2020.12.xx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(8.5</a:t>
                      </a:r>
                      <a:r>
                        <a:rPr lang="ko-KR" altLang="en-US" dirty="0"/>
                        <a:t>개월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00895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627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Project plan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882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Research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7488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 Design (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719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Backend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Develope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1181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Frontend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Design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94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5671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439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Stabilizing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09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Launch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155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7B0D48-99AF-454C-B8D6-7A5577EE7E02}"/>
              </a:ext>
            </a:extLst>
          </p:cNvPr>
          <p:cNvSpPr txBox="1"/>
          <p:nvPr/>
        </p:nvSpPr>
        <p:spPr>
          <a:xfrm>
            <a:off x="8902690" y="5868642"/>
            <a:ext cx="2270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프로젝트 추진일정 </a:t>
            </a:r>
            <a:r>
              <a:rPr lang="en-US" altLang="ko-KR" sz="1000" dirty="0"/>
              <a:t>- </a:t>
            </a:r>
            <a:r>
              <a:rPr lang="ko-KR" altLang="en-US" sz="1000" dirty="0"/>
              <a:t>계속 수정 예정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23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640C35B-3AD4-4226-95E7-927A8E416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41413" y="1082673"/>
            <a:ext cx="2869416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sz="4000" dirty="0"/>
              <a:t>목차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C83BB979-14CD-4B3B-A2AE-3C9999D83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latinLnBrk="0">
              <a:buAutoNum type="arabicPeriod"/>
            </a:pPr>
            <a:r>
              <a:rPr lang="ko-KR" altLang="en-US" sz="1800" dirty="0"/>
              <a:t>프로젝트 개요 </a:t>
            </a:r>
            <a:endParaRPr lang="en-US" altLang="ko-KR" sz="1800" dirty="0"/>
          </a:p>
          <a:p>
            <a:pPr marL="342900" indent="-342900" latinLnBrk="0">
              <a:buAutoNum type="arabicPeriod"/>
            </a:pPr>
            <a:r>
              <a:rPr lang="ko-KR" altLang="en-US" sz="1800" dirty="0"/>
              <a:t>프로젝트 목표</a:t>
            </a:r>
            <a:endParaRPr lang="en-US" altLang="ko-KR" sz="1800" dirty="0"/>
          </a:p>
          <a:p>
            <a:pPr marL="342900" indent="-342900" latinLnBrk="0">
              <a:buAutoNum type="arabicPeriod"/>
            </a:pPr>
            <a:r>
              <a:rPr lang="ko-KR" altLang="en-US" sz="1800" dirty="0"/>
              <a:t>프로젝트 계획</a:t>
            </a:r>
            <a:endParaRPr lang="en-US" altLang="ko-KR" sz="1800" dirty="0"/>
          </a:p>
          <a:p>
            <a:pPr marL="342900" indent="-342900" latinLnBrk="0">
              <a:buAutoNum type="arabicPeriod"/>
            </a:pPr>
            <a:r>
              <a:rPr lang="ko-KR" altLang="en-US" sz="1800" dirty="0"/>
              <a:t>프로젝트 화면구성안</a:t>
            </a:r>
            <a:endParaRPr lang="en-US" altLang="ko-KR" sz="18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015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4C4B8-9123-490A-8C29-213E548E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진행 및 보고계획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B5235-A646-4F5B-A446-1AC93396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계획 및 진행        </a:t>
            </a:r>
            <a:r>
              <a:rPr lang="en-US" altLang="ko-KR" dirty="0"/>
              <a:t>– Trello</a:t>
            </a:r>
          </a:p>
          <a:p>
            <a:r>
              <a:rPr lang="ko-KR" altLang="en-US" dirty="0"/>
              <a:t>소통 및 원격회의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– </a:t>
            </a:r>
            <a:r>
              <a:rPr lang="en-US" altLang="ko-KR" dirty="0" err="1"/>
              <a:t>Kakao</a:t>
            </a:r>
            <a:r>
              <a:rPr lang="en-US" altLang="ko-KR" dirty="0"/>
              <a:t> talk, Google hangout.</a:t>
            </a:r>
          </a:p>
          <a:p>
            <a:r>
              <a:rPr lang="ko-KR" altLang="en-US" dirty="0"/>
              <a:t>협업을 위한 </a:t>
            </a:r>
            <a:r>
              <a:rPr lang="en-US" altLang="ko-KR" dirty="0"/>
              <a:t>SW   –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7" name="Round Diagonal Corner Rectangle 8">
            <a:extLst>
              <a:ext uri="{FF2B5EF4-FFF2-40B4-BE49-F238E27FC236}">
                <a16:creationId xmlns:a16="http://schemas.microsoft.com/office/drawing/2014/main" id="{6658E4DC-910C-4C51-8A77-420ADFF1B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2334" y="2249487"/>
            <a:ext cx="4655075" cy="354171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8EA74B-ADF3-47F5-8D68-C3D3481D1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1" b="1"/>
          <a:stretch/>
        </p:blipFill>
        <p:spPr bwMode="auto">
          <a:xfrm>
            <a:off x="6706866" y="2571220"/>
            <a:ext cx="1928388" cy="13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17C657-DD0A-4168-B2F2-6905D2474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11553"/>
          <a:stretch/>
        </p:blipFill>
        <p:spPr bwMode="auto">
          <a:xfrm>
            <a:off x="8798982" y="2571220"/>
            <a:ext cx="1928388" cy="13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B8ECB2-8BA0-4C6A-83A3-DF18E8DC0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r="5" b="16832"/>
          <a:stretch/>
        </p:blipFill>
        <p:spPr bwMode="auto">
          <a:xfrm>
            <a:off x="6706866" y="4100779"/>
            <a:ext cx="1928388" cy="13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7540B0-8B37-4C79-BC87-458D021CCD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13" r="21319" b="2"/>
          <a:stretch/>
        </p:blipFill>
        <p:spPr>
          <a:xfrm>
            <a:off x="8798982" y="4100779"/>
            <a:ext cx="1928388" cy="13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F7A631-F67D-4C04-8749-1AC9B7E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Q &amp; A</a:t>
            </a:r>
            <a:endParaRPr lang="ko-KR" altLang="en-US" sz="5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945E91-7C0D-42DB-A06E-C6DFE5BBC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감사합니다</a:t>
            </a:r>
            <a:r>
              <a:rPr lang="en-US" altLang="ko-KR" sz="3200" dirty="0"/>
              <a:t>.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18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55258-6D0B-41F3-A485-C40B39F9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소개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3F3107-55A1-416D-8BE3-4FEC71C0B66B}"/>
              </a:ext>
            </a:extLst>
          </p:cNvPr>
          <p:cNvGrpSpPr/>
          <p:nvPr/>
        </p:nvGrpSpPr>
        <p:grpSpPr>
          <a:xfrm>
            <a:off x="2439349" y="2602874"/>
            <a:ext cx="3136974" cy="3636000"/>
            <a:chOff x="1435027" y="2097087"/>
            <a:chExt cx="3136974" cy="3636000"/>
          </a:xfrm>
        </p:grpSpPr>
        <p:graphicFrame>
          <p:nvGraphicFramePr>
            <p:cNvPr id="14" name="표 6">
              <a:extLst>
                <a:ext uri="{FF2B5EF4-FFF2-40B4-BE49-F238E27FC236}">
                  <a16:creationId xmlns:a16="http://schemas.microsoft.com/office/drawing/2014/main" id="{B257591C-2D92-4B4E-A0F3-025E30CF3A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19166398"/>
                </p:ext>
              </p:extLst>
            </p:nvPr>
          </p:nvGraphicFramePr>
          <p:xfrm>
            <a:off x="1435027" y="2097087"/>
            <a:ext cx="3136974" cy="363600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3136974">
                    <a:extLst>
                      <a:ext uri="{9D8B030D-6E8A-4147-A177-3AD203B41FA5}">
                        <a16:colId xmlns:a16="http://schemas.microsoft.com/office/drawing/2014/main" val="556926495"/>
                      </a:ext>
                    </a:extLst>
                  </a:gridCol>
                </a:tblGrid>
                <a:tr h="2340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2110352368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dirty="0"/>
                          <a:t>고 준성 </a:t>
                        </a:r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3676851291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1999138450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2155160496"/>
                    </a:ext>
                  </a:extLst>
                </a:tr>
              </a:tbl>
            </a:graphicData>
          </a:graphic>
        </p:graphicFrame>
        <p:pic>
          <p:nvPicPr>
            <p:cNvPr id="16" name="그림 15" descr="실외, 산, 비행, 바위이(가) 표시된 사진&#10;&#10;자동 생성된 설명">
              <a:extLst>
                <a:ext uri="{FF2B5EF4-FFF2-40B4-BE49-F238E27FC236}">
                  <a16:creationId xmlns:a16="http://schemas.microsoft.com/office/drawing/2014/main" id="{749176DF-C2B6-457C-AC28-FA652F291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69" t="26919" r="569" b="11586"/>
            <a:stretch/>
          </p:blipFill>
          <p:spPr>
            <a:xfrm>
              <a:off x="1435027" y="2121193"/>
              <a:ext cx="3136974" cy="2291416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DCD15B9-0707-48A4-A043-4D6675F9295A}"/>
              </a:ext>
            </a:extLst>
          </p:cNvPr>
          <p:cNvGrpSpPr/>
          <p:nvPr/>
        </p:nvGrpSpPr>
        <p:grpSpPr>
          <a:xfrm>
            <a:off x="6431120" y="2602874"/>
            <a:ext cx="3136974" cy="3636000"/>
            <a:chOff x="4865618" y="2096926"/>
            <a:chExt cx="3136974" cy="3636000"/>
          </a:xfrm>
        </p:grpSpPr>
        <p:graphicFrame>
          <p:nvGraphicFramePr>
            <p:cNvPr id="11" name="표 6">
              <a:extLst>
                <a:ext uri="{FF2B5EF4-FFF2-40B4-BE49-F238E27FC236}">
                  <a16:creationId xmlns:a16="http://schemas.microsoft.com/office/drawing/2014/main" id="{EF5B7C56-7C55-4EB0-A5D8-A1E50D2589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42683218"/>
                </p:ext>
              </p:extLst>
            </p:nvPr>
          </p:nvGraphicFramePr>
          <p:xfrm>
            <a:off x="4865618" y="2096926"/>
            <a:ext cx="3136974" cy="363600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3136974">
                    <a:extLst>
                      <a:ext uri="{9D8B030D-6E8A-4147-A177-3AD203B41FA5}">
                        <a16:colId xmlns:a16="http://schemas.microsoft.com/office/drawing/2014/main" val="556926495"/>
                      </a:ext>
                    </a:extLst>
                  </a:gridCol>
                </a:tblGrid>
                <a:tr h="2340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2110352368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dirty="0"/>
                          <a:t>이 재현</a:t>
                        </a:r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3676851291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1999138450"/>
                    </a:ext>
                  </a:extLst>
                </a:tr>
                <a:tr h="432000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 marL="194595" marR="194595"/>
                  </a:tc>
                  <a:extLst>
                    <a:ext uri="{0D108BD9-81ED-4DB2-BD59-A6C34878D82A}">
                      <a16:rowId xmlns:a16="http://schemas.microsoft.com/office/drawing/2014/main" val="2155160496"/>
                    </a:ext>
                  </a:extLst>
                </a:tr>
              </a:tbl>
            </a:graphicData>
          </a:graphic>
        </p:graphicFrame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E2FA7F-EC86-423D-A194-1C045FFD1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79" b="34620"/>
            <a:stretch/>
          </p:blipFill>
          <p:spPr>
            <a:xfrm>
              <a:off x="4865618" y="2144689"/>
              <a:ext cx="3136974" cy="224410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7D2183-F0A4-47EA-A824-12EB668C7FD5}"/>
              </a:ext>
            </a:extLst>
          </p:cNvPr>
          <p:cNvSpPr txBox="1"/>
          <p:nvPr/>
        </p:nvSpPr>
        <p:spPr>
          <a:xfrm>
            <a:off x="2607129" y="2105315"/>
            <a:ext cx="237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GoLee</a:t>
            </a:r>
            <a:r>
              <a:rPr lang="en-US" altLang="ko-KR" sz="2000" dirty="0"/>
              <a:t> Team.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37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950EE-741E-4388-BD6A-5A39C2CB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ko-KR" altLang="en-US" dirty="0"/>
              <a:t>프로젝트 개요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3D0871-2C41-471C-B260-D01C3206C946}"/>
              </a:ext>
            </a:extLst>
          </p:cNvPr>
          <p:cNvGrpSpPr/>
          <p:nvPr/>
        </p:nvGrpSpPr>
        <p:grpSpPr>
          <a:xfrm>
            <a:off x="461306" y="2097088"/>
            <a:ext cx="5423378" cy="4309198"/>
            <a:chOff x="921440" y="2221113"/>
            <a:chExt cx="5423378" cy="4309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15FB66-2AEA-4139-96A5-FE13F327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440" y="2221113"/>
              <a:ext cx="5423378" cy="10440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2247D6-156C-4C43-AF4F-420813FA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440" y="3265156"/>
              <a:ext cx="2531738" cy="326515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8FE112-981A-454F-ABC0-EB0CF4377AB6}"/>
                </a:ext>
              </a:extLst>
            </p:cNvPr>
            <p:cNvSpPr/>
            <p:nvPr/>
          </p:nvSpPr>
          <p:spPr>
            <a:xfrm>
              <a:off x="921440" y="4093828"/>
              <a:ext cx="1672058" cy="23405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03B17D-416C-4EE1-90B7-D612BCCC58E7}"/>
              </a:ext>
            </a:extLst>
          </p:cNvPr>
          <p:cNvGrpSpPr/>
          <p:nvPr/>
        </p:nvGrpSpPr>
        <p:grpSpPr>
          <a:xfrm>
            <a:off x="2153604" y="4216889"/>
            <a:ext cx="5741770" cy="2189397"/>
            <a:chOff x="1506457" y="4340913"/>
            <a:chExt cx="5741770" cy="218939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30A320-9305-43C1-9BF7-B27F5EB78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6457" y="4340913"/>
              <a:ext cx="5741770" cy="218939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182DD4-2B8C-4532-9A0A-DD31DEA9C8A9}"/>
                </a:ext>
              </a:extLst>
            </p:cNvPr>
            <p:cNvSpPr/>
            <p:nvPr/>
          </p:nvSpPr>
          <p:spPr>
            <a:xfrm>
              <a:off x="4921933" y="5715550"/>
              <a:ext cx="1726163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F204EC-E932-4B5E-AEC7-18024AFCF742}"/>
              </a:ext>
            </a:extLst>
          </p:cNvPr>
          <p:cNvGrpSpPr/>
          <p:nvPr/>
        </p:nvGrpSpPr>
        <p:grpSpPr>
          <a:xfrm>
            <a:off x="3932236" y="2097088"/>
            <a:ext cx="3904895" cy="3265155"/>
            <a:chOff x="5896837" y="1065549"/>
            <a:chExt cx="4700550" cy="38932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508B54-4A3F-4D86-B333-5978E6BD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6837" y="1065549"/>
              <a:ext cx="4700550" cy="3893269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5A2ED1-59AD-44C3-878C-7E9F227B8D6E}"/>
                </a:ext>
              </a:extLst>
            </p:cNvPr>
            <p:cNvCxnSpPr/>
            <p:nvPr/>
          </p:nvCxnSpPr>
          <p:spPr>
            <a:xfrm>
              <a:off x="8892330" y="4823670"/>
              <a:ext cx="11828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60C68E-B858-4108-A80E-D1863E6ECC6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818" y="4899171"/>
              <a:ext cx="88649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4317E2-29CA-4AE4-A1D5-EAE4ADF54775}"/>
                </a:ext>
              </a:extLst>
            </p:cNvPr>
            <p:cNvSpPr/>
            <p:nvPr/>
          </p:nvSpPr>
          <p:spPr>
            <a:xfrm>
              <a:off x="6344818" y="2817287"/>
              <a:ext cx="2443659" cy="1759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9FD607-5235-4B6B-8B8B-C3D8C4313B5E}"/>
              </a:ext>
            </a:extLst>
          </p:cNvPr>
          <p:cNvSpPr txBox="1"/>
          <p:nvPr/>
        </p:nvSpPr>
        <p:spPr>
          <a:xfrm>
            <a:off x="7970252" y="2698613"/>
            <a:ext cx="340349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관심을 유도하는 문자메시지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지인사칭유형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택배사칭유형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공공기관 사칭 유형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사회적이슈 유형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기타유형</a:t>
            </a:r>
          </a:p>
        </p:txBody>
      </p:sp>
    </p:spTree>
    <p:extLst>
      <p:ext uri="{BB962C8B-B14F-4D97-AF65-F5344CB8AC3E}">
        <p14:creationId xmlns:p14="http://schemas.microsoft.com/office/powerpoint/2010/main" val="10811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400E2-F28E-400F-8712-67CAF00A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BD4CF-201B-4242-8C08-E53948DC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악성 </a:t>
            </a:r>
            <a:r>
              <a:rPr lang="en-US" altLang="ko-KR" dirty="0"/>
              <a:t>URL</a:t>
            </a:r>
            <a:r>
              <a:rPr lang="ko-KR" altLang="en-US" dirty="0"/>
              <a:t>를 신속히 분석 후 결과를 제공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오픈소스를 활용한  프로젝트 구현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악성 </a:t>
            </a:r>
            <a:r>
              <a:rPr lang="en-US" altLang="ko-KR" dirty="0"/>
              <a:t>URL</a:t>
            </a:r>
            <a:r>
              <a:rPr lang="ko-KR" altLang="en-US" dirty="0"/>
              <a:t>로 인한 모바일 범죄 피해 감소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6F19E-B272-4678-AE74-4D49EC03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12" y="1157845"/>
            <a:ext cx="2730753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5B4F4DD-EB63-432C-A83A-7F971133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SWOT </a:t>
            </a:r>
            <a:r>
              <a:rPr lang="ko-KR" altLang="en-US" dirty="0"/>
              <a:t>분석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9A43FB-156C-4248-9ACE-1018CCB4B553}"/>
              </a:ext>
            </a:extLst>
          </p:cNvPr>
          <p:cNvSpPr/>
          <p:nvPr/>
        </p:nvSpPr>
        <p:spPr>
          <a:xfrm>
            <a:off x="1450953" y="2159736"/>
            <a:ext cx="1688841" cy="147857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S</a:t>
            </a:r>
            <a:endParaRPr lang="ko-KR" altLang="en-US" sz="5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1E09E8-CB86-426C-A3B8-0A5F386E6B0E}"/>
              </a:ext>
            </a:extLst>
          </p:cNvPr>
          <p:cNvSpPr/>
          <p:nvPr/>
        </p:nvSpPr>
        <p:spPr>
          <a:xfrm>
            <a:off x="1450953" y="4030481"/>
            <a:ext cx="1688841" cy="1478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O</a:t>
            </a:r>
            <a:endParaRPr lang="ko-KR" altLang="en-US" sz="5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535559-7D8A-45E6-B8B6-CE231B97ABA3}"/>
              </a:ext>
            </a:extLst>
          </p:cNvPr>
          <p:cNvSpPr/>
          <p:nvPr/>
        </p:nvSpPr>
        <p:spPr>
          <a:xfrm>
            <a:off x="6308179" y="2159736"/>
            <a:ext cx="1688841" cy="1478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W</a:t>
            </a:r>
            <a:endParaRPr lang="ko-KR" altLang="en-US" sz="5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50B6EC-D05D-459E-BBEA-480AF739E994}"/>
              </a:ext>
            </a:extLst>
          </p:cNvPr>
          <p:cNvSpPr/>
          <p:nvPr/>
        </p:nvSpPr>
        <p:spPr>
          <a:xfrm>
            <a:off x="6308179" y="4030481"/>
            <a:ext cx="1688841" cy="147857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T</a:t>
            </a:r>
            <a:endParaRPr lang="ko-KR" alt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8151A-9127-4724-928E-F67279C5276B}"/>
              </a:ext>
            </a:extLst>
          </p:cNvPr>
          <p:cNvSpPr txBox="1"/>
          <p:nvPr/>
        </p:nvSpPr>
        <p:spPr>
          <a:xfrm>
            <a:off x="3274711" y="2332139"/>
            <a:ext cx="2985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사용자에게 링크에 대한 </a:t>
            </a:r>
            <a:endParaRPr lang="en-US" altLang="ko-KR" sz="1600" dirty="0"/>
          </a:p>
          <a:p>
            <a:r>
              <a:rPr lang="ko-KR" altLang="en-US" sz="1600" dirty="0"/>
              <a:t>정보를 팝업으로 제공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/>
              <a:t> URL</a:t>
            </a:r>
            <a:r>
              <a:rPr lang="ko-KR" altLang="en-US" sz="1600" dirty="0"/>
              <a:t>의 화이트</a:t>
            </a:r>
            <a:r>
              <a:rPr lang="en-US" altLang="ko-KR" sz="1600" dirty="0"/>
              <a:t>&amp;</a:t>
            </a:r>
            <a:r>
              <a:rPr lang="ko-KR" altLang="en-US" sz="1600" dirty="0"/>
              <a:t>블랙 리스트 </a:t>
            </a:r>
            <a:endParaRPr lang="en-US" altLang="ko-KR" sz="1600" dirty="0"/>
          </a:p>
          <a:p>
            <a:r>
              <a:rPr lang="ko-KR" altLang="en-US" sz="1600" dirty="0"/>
              <a:t>구현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142B8-B25E-4AA5-86A5-D25547171A14}"/>
              </a:ext>
            </a:extLst>
          </p:cNvPr>
          <p:cNvSpPr txBox="1"/>
          <p:nvPr/>
        </p:nvSpPr>
        <p:spPr>
          <a:xfrm>
            <a:off x="8288323" y="2332139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높은 수준의 서버 사양 요구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수익모델 존재 無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8E501-545F-43DF-A635-3E52230580EB}"/>
              </a:ext>
            </a:extLst>
          </p:cNvPr>
          <p:cNvSpPr txBox="1"/>
          <p:nvPr/>
        </p:nvSpPr>
        <p:spPr>
          <a:xfrm>
            <a:off x="8288323" y="4173308"/>
            <a:ext cx="2898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백신 및 대기업 </a:t>
            </a:r>
            <a:r>
              <a:rPr lang="en-US" altLang="ko-KR" sz="1600" dirty="0"/>
              <a:t>App</a:t>
            </a:r>
            <a:r>
              <a:rPr lang="ko-KR" altLang="en-US" sz="1600" dirty="0"/>
              <a:t>에 비해</a:t>
            </a:r>
            <a:endParaRPr lang="en-US" altLang="ko-KR" sz="1600" dirty="0"/>
          </a:p>
          <a:p>
            <a:r>
              <a:rPr lang="ko-KR" altLang="en-US" sz="1600" dirty="0"/>
              <a:t>인지도 저하</a:t>
            </a:r>
            <a:r>
              <a:rPr lang="en-US" altLang="ko-KR" sz="1600" dirty="0"/>
              <a:t>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 새로운 수법의 </a:t>
            </a:r>
            <a:r>
              <a:rPr lang="ko-KR" altLang="en-US" sz="1600" dirty="0" err="1"/>
              <a:t>스미싱으로</a:t>
            </a:r>
            <a:endParaRPr lang="en-US" altLang="ko-KR" sz="1600" dirty="0"/>
          </a:p>
          <a:p>
            <a:r>
              <a:rPr lang="ko-KR" altLang="en-US" sz="1600" dirty="0"/>
              <a:t>업데이트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16832-9E22-4B13-BFE8-FB25C1358DF3}"/>
              </a:ext>
            </a:extLst>
          </p:cNvPr>
          <p:cNvSpPr txBox="1"/>
          <p:nvPr/>
        </p:nvSpPr>
        <p:spPr>
          <a:xfrm>
            <a:off x="3274711" y="4030481"/>
            <a:ext cx="2898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스마트폰 및 메신저를 사용</a:t>
            </a:r>
            <a:endParaRPr lang="en-US" altLang="ko-KR" sz="1600" dirty="0"/>
          </a:p>
          <a:p>
            <a:r>
              <a:rPr lang="ko-KR" altLang="en-US" sz="1600" dirty="0"/>
              <a:t>하는 사용자 多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481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E973A9F-1513-4871-B79A-AA189847B298}"/>
              </a:ext>
            </a:extLst>
          </p:cNvPr>
          <p:cNvGraphicFramePr>
            <a:graphicFrameLocks noGrp="1"/>
          </p:cNvGraphicFramePr>
          <p:nvPr/>
        </p:nvGraphicFramePr>
        <p:xfrm>
          <a:off x="983976" y="1525616"/>
          <a:ext cx="3617788" cy="3589266"/>
        </p:xfrm>
        <a:graphic>
          <a:graphicData uri="http://schemas.openxmlformats.org/drawingml/2006/table">
            <a:tbl>
              <a:tblPr/>
              <a:tblGrid>
                <a:gridCol w="904447">
                  <a:extLst>
                    <a:ext uri="{9D8B030D-6E8A-4147-A177-3AD203B41FA5}">
                      <a16:colId xmlns:a16="http://schemas.microsoft.com/office/drawing/2014/main" val="3970775637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1157303485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3736358850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830866474"/>
                    </a:ext>
                  </a:extLst>
                </a:gridCol>
              </a:tblGrid>
              <a:tr h="2633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Version</a:t>
                      </a:r>
                    </a:p>
                  </a:txBody>
                  <a:tcPr marL="33811" marR="33811" marT="33811" marB="3381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Codename</a:t>
                      </a:r>
                    </a:p>
                  </a:txBody>
                  <a:tcPr marL="33811" marR="33811" marT="33811" marB="3381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API</a:t>
                      </a:r>
                    </a:p>
                  </a:txBody>
                  <a:tcPr marL="33811" marR="33811" marT="33811" marB="3381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Distribution</a:t>
                      </a:r>
                    </a:p>
                  </a:txBody>
                  <a:tcPr marL="33811" marR="33811" marT="33811" marB="3381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9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2"/>
                        </a:rPr>
                        <a:t>2.3.3 -</a:t>
                      </a:r>
                      <a:b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2"/>
                        </a:rPr>
                      </a:br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2"/>
                        </a:rPr>
                        <a:t>2.3.7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Gingerbread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10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0.3%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70560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3"/>
                        </a:rPr>
                        <a:t>4.0.3 -</a:t>
                      </a:r>
                      <a:b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3"/>
                        </a:rPr>
                      </a:br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3"/>
                        </a:rPr>
                        <a:t>4.0.4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Ice Cream Sandwich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dirty="0">
                          <a:solidFill>
                            <a:srgbClr val="202124"/>
                          </a:solidFill>
                          <a:effectLst/>
                        </a:rPr>
                        <a:t>15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dirty="0">
                          <a:solidFill>
                            <a:srgbClr val="202124"/>
                          </a:solidFill>
                          <a:effectLst/>
                        </a:rPr>
                        <a:t>0.3%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88123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solidFill>
                            <a:srgbClr val="039BE5"/>
                          </a:solidFill>
                          <a:effectLst/>
                          <a:hlinkClick r:id="rId4"/>
                        </a:rPr>
                        <a:t>4.1.x</a:t>
                      </a:r>
                      <a:endParaRPr 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Jelly Bean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16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1.2%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65146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solidFill>
                            <a:srgbClr val="039BE5"/>
                          </a:solidFill>
                          <a:effectLst/>
                          <a:hlinkClick r:id="rId5"/>
                        </a:rPr>
                        <a:t>4.2.x</a:t>
                      </a:r>
                      <a:endParaRPr 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17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1.5%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45215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6"/>
                        </a:rPr>
                        <a:t>4.3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18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0.5%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8341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7"/>
                        </a:rPr>
                        <a:t>4.4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KitKat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19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6.9%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056617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8"/>
                        </a:rPr>
                        <a:t>5.0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Lollipop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21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3.0%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903573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9"/>
                        </a:rPr>
                        <a:t>5.1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22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11.5%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052410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0"/>
                        </a:rPr>
                        <a:t>6.0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Marshmallow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23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16.9%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65870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1"/>
                        </a:rPr>
                        <a:t>7.0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Nougat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24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11.4%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9398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2"/>
                        </a:rPr>
                        <a:t>7.1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25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7.8%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73105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3"/>
                        </a:rPr>
                        <a:t>8.0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Oreo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26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12.9%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5088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4"/>
                        </a:rPr>
                        <a:t>8.1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27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15.4%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16994"/>
                  </a:ext>
                </a:extLst>
              </a:tr>
              <a:tr h="2155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solidFill>
                            <a:srgbClr val="039BE5"/>
                          </a:solidFill>
                          <a:effectLst/>
                          <a:hlinkClick r:id="rId15"/>
                        </a:rPr>
                        <a:t>9</a:t>
                      </a:r>
                      <a:endParaRPr lang="ko-KR" altLang="en-US" sz="1000">
                        <a:solidFill>
                          <a:srgbClr val="202124"/>
                        </a:solidFill>
                        <a:effectLst/>
                      </a:endParaRP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</a:rPr>
                        <a:t>Pie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>
                          <a:solidFill>
                            <a:srgbClr val="202124"/>
                          </a:solidFill>
                          <a:effectLst/>
                        </a:rPr>
                        <a:t>28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dirty="0">
                          <a:solidFill>
                            <a:srgbClr val="202124"/>
                          </a:solidFill>
                          <a:effectLst/>
                        </a:rPr>
                        <a:t>10.4%</a:t>
                      </a:r>
                    </a:p>
                  </a:txBody>
                  <a:tcPr marL="33811" marR="33811" marT="29585" marB="3381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829352"/>
                  </a:ext>
                </a:extLst>
              </a:tr>
            </a:tbl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20CDD827-3283-4228-B791-553F4CE9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753" y="15388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A2D04A-2F06-4ACD-840A-A19880256E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0" y="1525616"/>
            <a:ext cx="6024843" cy="3547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57CFCA-4C97-43F1-93BE-98A31E68F2AF}"/>
              </a:ext>
            </a:extLst>
          </p:cNvPr>
          <p:cNvSpPr txBox="1"/>
          <p:nvPr/>
        </p:nvSpPr>
        <p:spPr>
          <a:xfrm>
            <a:off x="1210235" y="735106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타겟 버전</a:t>
            </a:r>
          </a:p>
        </p:txBody>
      </p:sp>
    </p:spTree>
    <p:extLst>
      <p:ext uri="{BB962C8B-B14F-4D97-AF65-F5344CB8AC3E}">
        <p14:creationId xmlns:p14="http://schemas.microsoft.com/office/powerpoint/2010/main" val="17590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81922CA-04D2-4E82-A727-7CB4109BCB64}"/>
              </a:ext>
            </a:extLst>
          </p:cNvPr>
          <p:cNvGraphicFramePr>
            <a:graphicFrameLocks noGrp="1"/>
          </p:cNvGraphicFramePr>
          <p:nvPr/>
        </p:nvGraphicFramePr>
        <p:xfrm>
          <a:off x="4411207" y="1533116"/>
          <a:ext cx="6496796" cy="3536712"/>
        </p:xfrm>
        <a:graphic>
          <a:graphicData uri="http://schemas.openxmlformats.org/drawingml/2006/table">
            <a:tbl>
              <a:tblPr/>
              <a:tblGrid>
                <a:gridCol w="3248398">
                  <a:extLst>
                    <a:ext uri="{9D8B030D-6E8A-4147-A177-3AD203B41FA5}">
                      <a16:colId xmlns:a16="http://schemas.microsoft.com/office/drawing/2014/main" val="2624306993"/>
                    </a:ext>
                  </a:extLst>
                </a:gridCol>
                <a:gridCol w="3248398">
                  <a:extLst>
                    <a:ext uri="{9D8B030D-6E8A-4147-A177-3AD203B41FA5}">
                      <a16:colId xmlns:a16="http://schemas.microsoft.com/office/drawing/2014/main" val="4158161064"/>
                    </a:ext>
                  </a:extLst>
                </a:gridCol>
              </a:tblGrid>
              <a:tr h="4100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rgbClr val="FFFFFF"/>
                          </a:solidFill>
                          <a:effectLst/>
                        </a:rPr>
                        <a:t>Android Marshmallow</a:t>
                      </a:r>
                      <a:r>
                        <a:rPr lang="ko-KR" altLang="en-US" sz="1600" dirty="0">
                          <a:effectLst/>
                        </a:rPr>
                        <a:t/>
                      </a:r>
                      <a:br>
                        <a:rPr lang="ko-KR" altLang="en-US" sz="1600" dirty="0">
                          <a:effectLst/>
                        </a:rPr>
                      </a:br>
                      <a:r>
                        <a:rPr lang="ko-KR" altLang="en-US" sz="1600" b="1" dirty="0">
                          <a:solidFill>
                            <a:srgbClr val="FFFFFF"/>
                          </a:solidFill>
                          <a:effectLst/>
                        </a:rPr>
                        <a:t>안드로이드 </a:t>
                      </a:r>
                      <a:r>
                        <a:rPr lang="ko-KR" altLang="en-US" sz="1600" b="1" dirty="0" err="1">
                          <a:solidFill>
                            <a:srgbClr val="FFFFFF"/>
                          </a:solidFill>
                          <a:effectLst/>
                        </a:rPr>
                        <a:t>마시멜로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20797"/>
                  </a:ext>
                </a:extLst>
              </a:tr>
              <a:tr h="230023">
                <a:tc gridSpan="2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40148"/>
                  </a:ext>
                </a:extLst>
              </a:tr>
              <a:tr h="230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명칭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u="none" strike="noStrike" dirty="0" err="1">
                          <a:solidFill>
                            <a:schemeClr val="bg1"/>
                          </a:solidFill>
                          <a:effectLst/>
                          <a:hlinkClick r:id="rId2" tooltip="마시멜로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마시멜로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Marshmallow)</a:t>
                      </a: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28062"/>
                  </a:ext>
                </a:extLst>
              </a:tr>
              <a:tr h="41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버전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</a:rPr>
                        <a:t>6.0.1</a:t>
                      </a: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6137"/>
                  </a:ext>
                </a:extLst>
              </a:tr>
              <a:tr h="230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리눅스 커널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</a:rPr>
                        <a:t>3.10.24</a:t>
                      </a: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64864"/>
                  </a:ext>
                </a:extLst>
              </a:tr>
              <a:tr h="230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공개 일자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u="none" strike="noStrike" dirty="0">
                          <a:solidFill>
                            <a:srgbClr val="22FFFF"/>
                          </a:solidFill>
                          <a:effectLst/>
                          <a:hlinkClick r:id="rId3" tooltip="2015년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2015</a:t>
                      </a:r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hlinkClick r:id="rId3" tooltip="2015년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altLang="ko-KR" sz="1600" u="none" strike="noStrike" dirty="0">
                          <a:solidFill>
                            <a:srgbClr val="22FFFF"/>
                          </a:solidFill>
                          <a:effectLst/>
                          <a:hlinkClick r:id="rId4" tooltip="9월 29일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9</a:t>
                      </a:r>
                      <a:r>
                        <a:rPr lang="ko-KR" altLang="en-US" sz="1600" u="none" strike="noStrike" dirty="0">
                          <a:solidFill>
                            <a:srgbClr val="22FFFF"/>
                          </a:solidFill>
                          <a:effectLst/>
                          <a:hlinkClick r:id="rId4" tooltip="9월 29일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월 </a:t>
                      </a:r>
                      <a:r>
                        <a:rPr lang="en-US" altLang="ko-KR" sz="1600" u="none" strike="noStrike" dirty="0">
                          <a:solidFill>
                            <a:srgbClr val="22FFFF"/>
                          </a:solidFill>
                          <a:effectLst/>
                          <a:hlinkClick r:id="rId4" tooltip="9월 29일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29</a:t>
                      </a:r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hlinkClick r:id="rId4" tooltip="9월 29일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일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84206"/>
                  </a:ext>
                </a:extLst>
              </a:tr>
              <a:tr h="41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지원 여부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월을 기해 보안 지원 중단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일부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서드파티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 앱 지원 중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83392"/>
                  </a:ext>
                </a:extLst>
              </a:tr>
              <a:tr h="230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최초 사용 기기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u="none" strike="noStrike" dirty="0">
                          <a:solidFill>
                            <a:srgbClr val="22FFFF"/>
                          </a:solidFill>
                          <a:effectLst/>
                          <a:hlinkClick r:id="rId5" tooltip="넥서스 5X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넥서스 </a:t>
                      </a:r>
                      <a:r>
                        <a:rPr lang="en-US" altLang="ko-KR" sz="1600" u="none" strike="noStrike" dirty="0">
                          <a:solidFill>
                            <a:schemeClr val="bg1"/>
                          </a:solidFill>
                          <a:effectLst/>
                          <a:hlinkClick r:id="rId5" tooltip="넥서스 5X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5X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</a:rPr>
                        <a:t>, </a:t>
                      </a:r>
                      <a:r>
                        <a:rPr lang="ko-KR" altLang="en-US" sz="1600" u="none" strike="noStrike" dirty="0">
                          <a:solidFill>
                            <a:srgbClr val="22FFFF"/>
                          </a:solidFill>
                          <a:effectLst/>
                          <a:hlinkClick r:id="rId6" tooltip="넥서스 6P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넥서스 </a:t>
                      </a:r>
                      <a:r>
                        <a:rPr lang="en-US" altLang="ko-KR" sz="1600" u="none" strike="noStrike" dirty="0">
                          <a:solidFill>
                            <a:schemeClr val="bg1"/>
                          </a:solidFill>
                          <a:effectLst/>
                          <a:hlinkClick r:id="rId6" tooltip="넥서스 6P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6P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08479"/>
                  </a:ext>
                </a:extLst>
              </a:tr>
              <a:tr h="230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solidFill>
                            <a:srgbClr val="FFFFFF"/>
                          </a:solidFill>
                          <a:effectLst/>
                        </a:rPr>
                        <a:t>공식 홈페이지</a:t>
                      </a:r>
                      <a:endParaRPr lang="ko-KR" altLang="en-US" sz="1600"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1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hlinkClick r:id="rId7" tooltip="https://www.android.com/versions/marshmallow-6-0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Android - Marshmallow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7849" marR="67849" marT="33924" marB="339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643706"/>
                  </a:ext>
                </a:extLst>
              </a:tr>
            </a:tbl>
          </a:graphicData>
        </a:graphic>
      </p:graphicFrame>
      <p:sp>
        <p:nvSpPr>
          <p:cNvPr id="6" name="AutoShape 1">
            <a:extLst>
              <a:ext uri="{FF2B5EF4-FFF2-40B4-BE49-F238E27FC236}">
                <a16:creationId xmlns:a16="http://schemas.microsoft.com/office/drawing/2014/main" id="{23751F0E-E997-4EFE-B4AC-63D51DA42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4338" y="22494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3E324E-9FEC-4AA3-8DF7-02106E2B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6" y="1326929"/>
            <a:ext cx="3281463" cy="32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F6C93-A66C-408E-9E47-506B82685A9F}"/>
              </a:ext>
            </a:extLst>
          </p:cNvPr>
          <p:cNvSpPr txBox="1"/>
          <p:nvPr/>
        </p:nvSpPr>
        <p:spPr>
          <a:xfrm>
            <a:off x="1219200" y="735106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타겟 버전 </a:t>
            </a:r>
            <a:r>
              <a:rPr lang="en-US" altLang="ko-KR" dirty="0"/>
              <a:t>- </a:t>
            </a:r>
            <a:r>
              <a:rPr lang="ko-KR" altLang="en-US" dirty="0" err="1"/>
              <a:t>마시멜로우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1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48C316E1-D12D-499B-8EE5-4D812677D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D8CFE9B4-1CEA-42F0-AF67-4A7E44E20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082" name="Rectangle 5">
              <a:extLst>
                <a:ext uri="{FF2B5EF4-FFF2-40B4-BE49-F238E27FC236}">
                  <a16:creationId xmlns:a16="http://schemas.microsoft.com/office/drawing/2014/main" id="{6ED5C455-8278-4BF6-A8C6-27206EC6BE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3" name="Freeform 6">
              <a:extLst>
                <a:ext uri="{FF2B5EF4-FFF2-40B4-BE49-F238E27FC236}">
                  <a16:creationId xmlns:a16="http://schemas.microsoft.com/office/drawing/2014/main" id="{F1B20380-E805-4179-BC6F-806EEECDDA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4" name="Freeform 7">
              <a:extLst>
                <a:ext uri="{FF2B5EF4-FFF2-40B4-BE49-F238E27FC236}">
                  <a16:creationId xmlns:a16="http://schemas.microsoft.com/office/drawing/2014/main" id="{5A56BB94-3CA0-4ED6-8DD7-681645190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5" name="Rectangle 8">
              <a:extLst>
                <a:ext uri="{FF2B5EF4-FFF2-40B4-BE49-F238E27FC236}">
                  <a16:creationId xmlns:a16="http://schemas.microsoft.com/office/drawing/2014/main" id="{18E54468-3AE4-4A05-9F8E-1AB623E3E6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6" name="Freeform 9">
              <a:extLst>
                <a:ext uri="{FF2B5EF4-FFF2-40B4-BE49-F238E27FC236}">
                  <a16:creationId xmlns:a16="http://schemas.microsoft.com/office/drawing/2014/main" id="{43F2291D-5C37-40EE-AA95-E200574A2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7" name="Freeform 10">
              <a:extLst>
                <a:ext uri="{FF2B5EF4-FFF2-40B4-BE49-F238E27FC236}">
                  <a16:creationId xmlns:a16="http://schemas.microsoft.com/office/drawing/2014/main" id="{23B8E8A7-B09D-4C37-A551-320FC7E889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8" name="Freeform 11">
              <a:extLst>
                <a:ext uri="{FF2B5EF4-FFF2-40B4-BE49-F238E27FC236}">
                  <a16:creationId xmlns:a16="http://schemas.microsoft.com/office/drawing/2014/main" id="{49EFA564-310C-4EF4-874A-6001C5C75A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9" name="Freeform 12">
              <a:extLst>
                <a:ext uri="{FF2B5EF4-FFF2-40B4-BE49-F238E27FC236}">
                  <a16:creationId xmlns:a16="http://schemas.microsoft.com/office/drawing/2014/main" id="{C744A023-1131-4AE7-ADB4-84FB84DCBD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0" name="Freeform 13">
              <a:extLst>
                <a:ext uri="{FF2B5EF4-FFF2-40B4-BE49-F238E27FC236}">
                  <a16:creationId xmlns:a16="http://schemas.microsoft.com/office/drawing/2014/main" id="{60FE0328-9A2B-48D3-A7A3-57CF4C10CF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1" name="Freeform 14">
              <a:extLst>
                <a:ext uri="{FF2B5EF4-FFF2-40B4-BE49-F238E27FC236}">
                  <a16:creationId xmlns:a16="http://schemas.microsoft.com/office/drawing/2014/main" id="{ECE8A752-2387-426C-96FC-7573D1837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2" name="Freeform 15">
              <a:extLst>
                <a:ext uri="{FF2B5EF4-FFF2-40B4-BE49-F238E27FC236}">
                  <a16:creationId xmlns:a16="http://schemas.microsoft.com/office/drawing/2014/main" id="{5D2CCCE8-3FC2-4FB3-BD8B-A711B9AE36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3" name="Freeform 16">
              <a:extLst>
                <a:ext uri="{FF2B5EF4-FFF2-40B4-BE49-F238E27FC236}">
                  <a16:creationId xmlns:a16="http://schemas.microsoft.com/office/drawing/2014/main" id="{38D0FDAE-8564-4F16-B65A-938F2ED34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4" name="Freeform 17">
              <a:extLst>
                <a:ext uri="{FF2B5EF4-FFF2-40B4-BE49-F238E27FC236}">
                  <a16:creationId xmlns:a16="http://schemas.microsoft.com/office/drawing/2014/main" id="{0562BD34-B6B0-4E0F-A2DB-8561A6ECE8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5" name="Freeform 18">
              <a:extLst>
                <a:ext uri="{FF2B5EF4-FFF2-40B4-BE49-F238E27FC236}">
                  <a16:creationId xmlns:a16="http://schemas.microsoft.com/office/drawing/2014/main" id="{0A12D88B-018B-4A6B-B022-EB86942A02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6" name="Freeform 19">
              <a:extLst>
                <a:ext uri="{FF2B5EF4-FFF2-40B4-BE49-F238E27FC236}">
                  <a16:creationId xmlns:a16="http://schemas.microsoft.com/office/drawing/2014/main" id="{2AED157D-F159-4800-A6AA-6A1091E4B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7" name="Freeform 20">
              <a:extLst>
                <a:ext uri="{FF2B5EF4-FFF2-40B4-BE49-F238E27FC236}">
                  <a16:creationId xmlns:a16="http://schemas.microsoft.com/office/drawing/2014/main" id="{9F5985F2-C0CE-4A8C-805C-793879B11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8" name="Freeform 21">
              <a:extLst>
                <a:ext uri="{FF2B5EF4-FFF2-40B4-BE49-F238E27FC236}">
                  <a16:creationId xmlns:a16="http://schemas.microsoft.com/office/drawing/2014/main" id="{DD1BD296-59A9-4921-87CC-384F5C3124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9" name="Freeform 22">
              <a:extLst>
                <a:ext uri="{FF2B5EF4-FFF2-40B4-BE49-F238E27FC236}">
                  <a16:creationId xmlns:a16="http://schemas.microsoft.com/office/drawing/2014/main" id="{BBAF20E7-9EE2-4064-88CF-F27131435F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0" name="Freeform 23">
              <a:extLst>
                <a:ext uri="{FF2B5EF4-FFF2-40B4-BE49-F238E27FC236}">
                  <a16:creationId xmlns:a16="http://schemas.microsoft.com/office/drawing/2014/main" id="{9FE39585-A51C-4C48-819C-56283F827B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1" name="Freeform 24">
              <a:extLst>
                <a:ext uri="{FF2B5EF4-FFF2-40B4-BE49-F238E27FC236}">
                  <a16:creationId xmlns:a16="http://schemas.microsoft.com/office/drawing/2014/main" id="{E30E8E46-3EC5-4110-BF37-C14F2E8F35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2" name="Freeform 25">
              <a:extLst>
                <a:ext uri="{FF2B5EF4-FFF2-40B4-BE49-F238E27FC236}">
                  <a16:creationId xmlns:a16="http://schemas.microsoft.com/office/drawing/2014/main" id="{61614453-7A96-4E11-B8D5-F643A1520A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3" name="Freeform 26">
              <a:extLst>
                <a:ext uri="{FF2B5EF4-FFF2-40B4-BE49-F238E27FC236}">
                  <a16:creationId xmlns:a16="http://schemas.microsoft.com/office/drawing/2014/main" id="{5C378CE0-ADB7-4677-9049-9C3DDA92EE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4" name="Freeform 27">
              <a:extLst>
                <a:ext uri="{FF2B5EF4-FFF2-40B4-BE49-F238E27FC236}">
                  <a16:creationId xmlns:a16="http://schemas.microsoft.com/office/drawing/2014/main" id="{C24B1E06-7654-4486-B9B8-AB34AA081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5" name="Freeform 28">
              <a:extLst>
                <a:ext uri="{FF2B5EF4-FFF2-40B4-BE49-F238E27FC236}">
                  <a16:creationId xmlns:a16="http://schemas.microsoft.com/office/drawing/2014/main" id="{30A34863-0317-4C9C-8540-5FD4B2B09A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6" name="Freeform 29">
              <a:extLst>
                <a:ext uri="{FF2B5EF4-FFF2-40B4-BE49-F238E27FC236}">
                  <a16:creationId xmlns:a16="http://schemas.microsoft.com/office/drawing/2014/main" id="{5EB3BDA0-73A0-4672-A86B-892F333E5D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7" name="Freeform 30">
              <a:extLst>
                <a:ext uri="{FF2B5EF4-FFF2-40B4-BE49-F238E27FC236}">
                  <a16:creationId xmlns:a16="http://schemas.microsoft.com/office/drawing/2014/main" id="{2DA5CF10-F5C4-4E44-816F-71E497B34C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8" name="Freeform 31">
              <a:extLst>
                <a:ext uri="{FF2B5EF4-FFF2-40B4-BE49-F238E27FC236}">
                  <a16:creationId xmlns:a16="http://schemas.microsoft.com/office/drawing/2014/main" id="{88370F3F-76F9-4D4A-A1B4-905E7B04C5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9" name="Freeform 32">
              <a:extLst>
                <a:ext uri="{FF2B5EF4-FFF2-40B4-BE49-F238E27FC236}">
                  <a16:creationId xmlns:a16="http://schemas.microsoft.com/office/drawing/2014/main" id="{43672A3B-DC1B-4202-A97E-C25EE04C91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0" name="Rectangle 33">
              <a:extLst>
                <a:ext uri="{FF2B5EF4-FFF2-40B4-BE49-F238E27FC236}">
                  <a16:creationId xmlns:a16="http://schemas.microsoft.com/office/drawing/2014/main" id="{BDF264DF-1AC2-4628-A993-57B3056A84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11" name="Freeform 34">
              <a:extLst>
                <a:ext uri="{FF2B5EF4-FFF2-40B4-BE49-F238E27FC236}">
                  <a16:creationId xmlns:a16="http://schemas.microsoft.com/office/drawing/2014/main" id="{86733DE3-DBDE-4F9B-B31D-7B1728477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2" name="Freeform 35">
              <a:extLst>
                <a:ext uri="{FF2B5EF4-FFF2-40B4-BE49-F238E27FC236}">
                  <a16:creationId xmlns:a16="http://schemas.microsoft.com/office/drawing/2014/main" id="{AA5B9878-290B-4949-94AB-6CCD9790C9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3" name="Freeform 36">
              <a:extLst>
                <a:ext uri="{FF2B5EF4-FFF2-40B4-BE49-F238E27FC236}">
                  <a16:creationId xmlns:a16="http://schemas.microsoft.com/office/drawing/2014/main" id="{38E56F17-81A9-481D-95C0-476D0E0FD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4" name="Freeform 37">
              <a:extLst>
                <a:ext uri="{FF2B5EF4-FFF2-40B4-BE49-F238E27FC236}">
                  <a16:creationId xmlns:a16="http://schemas.microsoft.com/office/drawing/2014/main" id="{4F6F4FCA-99E4-4F62-8D11-0E718EB3E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5" name="Freeform 38">
              <a:extLst>
                <a:ext uri="{FF2B5EF4-FFF2-40B4-BE49-F238E27FC236}">
                  <a16:creationId xmlns:a16="http://schemas.microsoft.com/office/drawing/2014/main" id="{10D6D295-72D3-4B5B-952A-D02061B1E1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6" name="Freeform 39">
              <a:extLst>
                <a:ext uri="{FF2B5EF4-FFF2-40B4-BE49-F238E27FC236}">
                  <a16:creationId xmlns:a16="http://schemas.microsoft.com/office/drawing/2014/main" id="{57C349D6-0CE5-45D2-ACAA-DF73572DA1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7" name="Freeform 40">
              <a:extLst>
                <a:ext uri="{FF2B5EF4-FFF2-40B4-BE49-F238E27FC236}">
                  <a16:creationId xmlns:a16="http://schemas.microsoft.com/office/drawing/2014/main" id="{5F912B7C-61F6-42C3-BC5F-890036E297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8" name="Freeform 41">
              <a:extLst>
                <a:ext uri="{FF2B5EF4-FFF2-40B4-BE49-F238E27FC236}">
                  <a16:creationId xmlns:a16="http://schemas.microsoft.com/office/drawing/2014/main" id="{5B5FC0F8-12B6-45AB-86FC-8FE084855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9" name="Freeform 42">
              <a:extLst>
                <a:ext uri="{FF2B5EF4-FFF2-40B4-BE49-F238E27FC236}">
                  <a16:creationId xmlns:a16="http://schemas.microsoft.com/office/drawing/2014/main" id="{54D19451-5E58-494E-84B6-F57F4CF737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0" name="Freeform 43">
              <a:extLst>
                <a:ext uri="{FF2B5EF4-FFF2-40B4-BE49-F238E27FC236}">
                  <a16:creationId xmlns:a16="http://schemas.microsoft.com/office/drawing/2014/main" id="{CC247F34-DC50-489C-9F08-D53B671BD4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1" name="Freeform 44">
              <a:extLst>
                <a:ext uri="{FF2B5EF4-FFF2-40B4-BE49-F238E27FC236}">
                  <a16:creationId xmlns:a16="http://schemas.microsoft.com/office/drawing/2014/main" id="{5C27A7EE-382B-491E-BE1B-8EB3451707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2" name="Rectangle 45">
              <a:extLst>
                <a:ext uri="{FF2B5EF4-FFF2-40B4-BE49-F238E27FC236}">
                  <a16:creationId xmlns:a16="http://schemas.microsoft.com/office/drawing/2014/main" id="{CC844D85-2CEA-437B-9406-C4BB224973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23" name="Freeform 46">
              <a:extLst>
                <a:ext uri="{FF2B5EF4-FFF2-40B4-BE49-F238E27FC236}">
                  <a16:creationId xmlns:a16="http://schemas.microsoft.com/office/drawing/2014/main" id="{BB595BC8-6017-4A1C-9F7A-BB13003DF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4" name="Freeform 47">
              <a:extLst>
                <a:ext uri="{FF2B5EF4-FFF2-40B4-BE49-F238E27FC236}">
                  <a16:creationId xmlns:a16="http://schemas.microsoft.com/office/drawing/2014/main" id="{A9E47C23-2CDD-41DF-91FC-8AFC17A993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5" name="Freeform 48">
              <a:extLst>
                <a:ext uri="{FF2B5EF4-FFF2-40B4-BE49-F238E27FC236}">
                  <a16:creationId xmlns:a16="http://schemas.microsoft.com/office/drawing/2014/main" id="{58902058-589E-4020-B06C-CCD578084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6" name="Freeform 49">
              <a:extLst>
                <a:ext uri="{FF2B5EF4-FFF2-40B4-BE49-F238E27FC236}">
                  <a16:creationId xmlns:a16="http://schemas.microsoft.com/office/drawing/2014/main" id="{B3F1E440-F01D-4525-B720-344EF6AC02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7" name="Freeform 50">
              <a:extLst>
                <a:ext uri="{FF2B5EF4-FFF2-40B4-BE49-F238E27FC236}">
                  <a16:creationId xmlns:a16="http://schemas.microsoft.com/office/drawing/2014/main" id="{638147A0-9DD3-41F5-94F8-B27FC6BD4D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8" name="Freeform 51">
              <a:extLst>
                <a:ext uri="{FF2B5EF4-FFF2-40B4-BE49-F238E27FC236}">
                  <a16:creationId xmlns:a16="http://schemas.microsoft.com/office/drawing/2014/main" id="{7E16EB90-F32A-4681-A402-7CC6F9B7A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9" name="Freeform 52">
              <a:extLst>
                <a:ext uri="{FF2B5EF4-FFF2-40B4-BE49-F238E27FC236}">
                  <a16:creationId xmlns:a16="http://schemas.microsoft.com/office/drawing/2014/main" id="{712B88B5-B06E-421E-8849-D7E263BD0B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0" name="Freeform 53">
              <a:extLst>
                <a:ext uri="{FF2B5EF4-FFF2-40B4-BE49-F238E27FC236}">
                  <a16:creationId xmlns:a16="http://schemas.microsoft.com/office/drawing/2014/main" id="{B116AE53-1645-4C45-B317-042A70EBBF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1" name="Freeform 54">
              <a:extLst>
                <a:ext uri="{FF2B5EF4-FFF2-40B4-BE49-F238E27FC236}">
                  <a16:creationId xmlns:a16="http://schemas.microsoft.com/office/drawing/2014/main" id="{084AC6E1-032B-42A5-B94E-B1BA0B0B74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2" name="Freeform 55">
              <a:extLst>
                <a:ext uri="{FF2B5EF4-FFF2-40B4-BE49-F238E27FC236}">
                  <a16:creationId xmlns:a16="http://schemas.microsoft.com/office/drawing/2014/main" id="{EDCE0B98-FD8B-4562-8E01-DD9821C453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3" name="Freeform 56">
              <a:extLst>
                <a:ext uri="{FF2B5EF4-FFF2-40B4-BE49-F238E27FC236}">
                  <a16:creationId xmlns:a16="http://schemas.microsoft.com/office/drawing/2014/main" id="{D610671D-738A-4E1E-8561-76E5018E02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4" name="Freeform 57">
              <a:extLst>
                <a:ext uri="{FF2B5EF4-FFF2-40B4-BE49-F238E27FC236}">
                  <a16:creationId xmlns:a16="http://schemas.microsoft.com/office/drawing/2014/main" id="{67F9F68E-A862-43F2-A47D-F05E4973F2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5" name="Freeform 58">
              <a:extLst>
                <a:ext uri="{FF2B5EF4-FFF2-40B4-BE49-F238E27FC236}">
                  <a16:creationId xmlns:a16="http://schemas.microsoft.com/office/drawing/2014/main" id="{4DCF9AAB-4FB6-456F-BC9E-A7E4E0248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E6CEC5-9A2C-4E47-8FB8-0850FF698C5E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cap="all">
                <a:latin typeface="+mj-lt"/>
                <a:ea typeface="+mj-ea"/>
                <a:cs typeface="+mj-cs"/>
              </a:rPr>
              <a:t>개발 환경 </a:t>
            </a:r>
          </a:p>
        </p:txBody>
      </p:sp>
      <p:sp>
        <p:nvSpPr>
          <p:cNvPr id="135" name="Round Single Corner Rectangle 12">
            <a:extLst>
              <a:ext uri="{FF2B5EF4-FFF2-40B4-BE49-F238E27FC236}">
                <a16:creationId xmlns:a16="http://schemas.microsoft.com/office/drawing/2014/main" id="{6CC49B36-A494-4B74-A109-A5BDEB884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20" y="808058"/>
            <a:ext cx="2559744" cy="2536764"/>
          </a:xfrm>
          <a:prstGeom prst="round1Rect">
            <a:avLst>
              <a:gd name="adj" fmla="val 6363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Python에 대한 이미지 검색결과">
            <a:hlinkClick r:id="rId4"/>
            <a:extLst>
              <a:ext uri="{FF2B5EF4-FFF2-40B4-BE49-F238E27FC236}">
                <a16:creationId xmlns:a16="http://schemas.microsoft.com/office/drawing/2014/main" id="{6AD6DFFD-F508-49B5-AF7D-F3F3D36C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3927" y="1118771"/>
            <a:ext cx="1915339" cy="19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ound Diagonal Corner Rectangle 13">
            <a:extLst>
              <a:ext uri="{FF2B5EF4-FFF2-40B4-BE49-F238E27FC236}">
                <a16:creationId xmlns:a16="http://schemas.microsoft.com/office/drawing/2014/main" id="{D8B5B4A8-1029-49EE-82AE-B777DDA11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2629" y="808059"/>
            <a:ext cx="2565764" cy="253676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WS에 대한 이미지 검색결과">
            <a:hlinkClick r:id="rId6"/>
            <a:extLst>
              <a:ext uri="{FF2B5EF4-FFF2-40B4-BE49-F238E27FC236}">
                <a16:creationId xmlns:a16="http://schemas.microsoft.com/office/drawing/2014/main" id="{498C2CEE-5CCF-40E2-B1E2-A5A87BBAD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0819" y="1501458"/>
            <a:ext cx="1929384" cy="11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ound Diagonal Corner Rectangle 6">
            <a:extLst>
              <a:ext uri="{FF2B5EF4-FFF2-40B4-BE49-F238E27FC236}">
                <a16:creationId xmlns:a16="http://schemas.microsoft.com/office/drawing/2014/main" id="{559DC165-5624-4902-BBAD-94FAC40BFD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3505687"/>
            <a:ext cx="2565764" cy="253676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안드로이드 스튜디오에 대한 이미지 검색결과">
            <a:hlinkClick r:id="rId8"/>
            <a:extLst>
              <a:ext uri="{FF2B5EF4-FFF2-40B4-BE49-F238E27FC236}">
                <a16:creationId xmlns:a16="http://schemas.microsoft.com/office/drawing/2014/main" id="{1BA883F2-E1E6-4A05-805E-0B4C2072E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7" t="15494" r="29864" b="11604"/>
          <a:stretch/>
        </p:blipFill>
        <p:spPr bwMode="auto">
          <a:xfrm>
            <a:off x="6414190" y="3892522"/>
            <a:ext cx="1929384" cy="17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 Single Corner Rectangle 17">
            <a:extLst>
              <a:ext uri="{FF2B5EF4-FFF2-40B4-BE49-F238E27FC236}">
                <a16:creationId xmlns:a16="http://schemas.microsoft.com/office/drawing/2014/main" id="{3731BDBC-FDF0-482D-963A-B084D66AC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822629" y="3505686"/>
            <a:ext cx="2559743" cy="2536763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My sql에 대한 이미지 검색결과">
            <a:hlinkClick r:id="rId10"/>
            <a:extLst>
              <a:ext uri="{FF2B5EF4-FFF2-40B4-BE49-F238E27FC236}">
                <a16:creationId xmlns:a16="http://schemas.microsoft.com/office/drawing/2014/main" id="{24E1328E-F1B5-4A72-A055-36FFD68B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808" y="4371094"/>
            <a:ext cx="1929384" cy="8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452</Words>
  <Application>Microsoft Office PowerPoint</Application>
  <PresentationFormat>와이드스크린</PresentationFormat>
  <Paragraphs>192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Roboto</vt:lpstr>
      <vt:lpstr>맑은 고딕</vt:lpstr>
      <vt:lpstr>Arial</vt:lpstr>
      <vt:lpstr>Trebuchet MS</vt:lpstr>
      <vt:lpstr>Tw Cen MT</vt:lpstr>
      <vt:lpstr>Wingdings</vt:lpstr>
      <vt:lpstr>회로</vt:lpstr>
      <vt:lpstr>모바일 악성URL 판단 및 분석 APP. </vt:lpstr>
      <vt:lpstr>목차</vt:lpstr>
      <vt:lpstr>팀 소개 </vt:lpstr>
      <vt:lpstr>프로젝트 개요.  </vt:lpstr>
      <vt:lpstr>프로젝트 목표</vt:lpstr>
      <vt:lpstr>SWOT 분석</vt:lpstr>
      <vt:lpstr>PowerPoint 프레젠테이션</vt:lpstr>
      <vt:lpstr>PowerPoint 프레젠테이션</vt:lpstr>
      <vt:lpstr>PowerPoint 프레젠테이션</vt:lpstr>
      <vt:lpstr>Google api 활용</vt:lpstr>
      <vt:lpstr>구현 방법</vt:lpstr>
      <vt:lpstr>Story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계획</vt:lpstr>
      <vt:lpstr>진행 및 보고계획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모바일에서의  악성URL 판단 앱 개발 </dc:title>
  <dc:creator>GO JunSung</dc:creator>
  <cp:lastModifiedBy>G JS</cp:lastModifiedBy>
  <cp:revision>8</cp:revision>
  <dcterms:created xsi:type="dcterms:W3CDTF">2020-04-15T14:39:59Z</dcterms:created>
  <dcterms:modified xsi:type="dcterms:W3CDTF">2020-04-16T03:01:28Z</dcterms:modified>
</cp:coreProperties>
</file>